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Codec Pro Bold" charset="1" panose="00000600000000000000"/>
      <p:regular r:id="rId14"/>
    </p:embeddedFont>
    <p:embeddedFont>
      <p:font typeface="Alpine Cabin" charset="1" panose="00000500000000000000"/>
      <p:regular r:id="rId15"/>
    </p:embeddedFont>
    <p:embeddedFont>
      <p:font typeface="Poppins" charset="1" panose="00000500000000000000"/>
      <p:regular r:id="rId16"/>
    </p:embeddedFont>
    <p:embeddedFont>
      <p:font typeface="Academy" charset="1" panose="00000000000000000000"/>
      <p:regular r:id="rId17"/>
    </p:embeddedFont>
    <p:embeddedFont>
      <p:font typeface="Canva Sans" charset="1" panose="020B0503030501040103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06320" y="943019"/>
            <a:ext cx="561705" cy="631774"/>
          </a:xfrm>
          <a:custGeom>
            <a:avLst/>
            <a:gdLst/>
            <a:ahLst/>
            <a:cxnLst/>
            <a:rect r="r" b="b" t="t" l="l"/>
            <a:pathLst>
              <a:path h="631774" w="561705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42978" y="3460743"/>
            <a:ext cx="8529915" cy="1562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1112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Group 51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58020" y="6399733"/>
            <a:ext cx="11973355" cy="3102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4"/>
              </a:lnSpc>
            </a:pPr>
            <a:r>
              <a:rPr lang="en-US" sz="3467">
                <a:solidFill>
                  <a:srgbClr val="FFFFFF"/>
                </a:solidFill>
                <a:latin typeface="Alpine Cabin"/>
                <a:ea typeface="Alpine Cabin"/>
                <a:cs typeface="Alpine Cabin"/>
                <a:sym typeface="Alpine Cabin"/>
              </a:rPr>
              <a:t>Team members: </a:t>
            </a:r>
          </a:p>
          <a:p>
            <a:pPr algn="l">
              <a:lnSpc>
                <a:spcPts val="4854"/>
              </a:lnSpc>
            </a:pPr>
            <a:r>
              <a:rPr lang="en-US" sz="3467">
                <a:solidFill>
                  <a:srgbClr val="FFFFFF"/>
                </a:solidFill>
                <a:latin typeface="Alpine Cabin"/>
                <a:ea typeface="Alpine Cabin"/>
                <a:cs typeface="Alpine Cabin"/>
                <a:sym typeface="Alpine Cabin"/>
              </a:rPr>
              <a:t>(1) Rishi Raj Bhagat (B23MT1034)</a:t>
            </a:r>
          </a:p>
          <a:p>
            <a:pPr algn="l">
              <a:lnSpc>
                <a:spcPts val="4854"/>
              </a:lnSpc>
            </a:pPr>
            <a:r>
              <a:rPr lang="en-US" sz="3467">
                <a:solidFill>
                  <a:srgbClr val="FFFFFF"/>
                </a:solidFill>
                <a:latin typeface="Alpine Cabin"/>
                <a:ea typeface="Alpine Cabin"/>
                <a:cs typeface="Alpine Cabin"/>
                <a:sym typeface="Alpine Cabin"/>
              </a:rPr>
              <a:t>(2) Uday Shaw (B23CH1045) </a:t>
            </a:r>
          </a:p>
          <a:p>
            <a:pPr algn="l">
              <a:lnSpc>
                <a:spcPts val="4854"/>
              </a:lnSpc>
            </a:pPr>
            <a:r>
              <a:rPr lang="en-US" sz="3467">
                <a:solidFill>
                  <a:srgbClr val="FFFFFF"/>
                </a:solidFill>
                <a:latin typeface="Alpine Cabin"/>
                <a:ea typeface="Alpine Cabin"/>
                <a:cs typeface="Alpine Cabin"/>
                <a:sym typeface="Alpine Cabin"/>
              </a:rPr>
              <a:t>(3) Sanjiban Sarkar (B23CH1041)</a:t>
            </a:r>
          </a:p>
          <a:p>
            <a:pPr algn="l">
              <a:lnSpc>
                <a:spcPts val="4854"/>
              </a:lnSpc>
              <a:spcBef>
                <a:spcPct val="0"/>
              </a:spcBef>
            </a:pPr>
            <a:r>
              <a:rPr lang="en-US" sz="3467">
                <a:solidFill>
                  <a:srgbClr val="FFFFFF"/>
                </a:solidFill>
                <a:latin typeface="Alpine Cabin"/>
                <a:ea typeface="Alpine Cabin"/>
                <a:cs typeface="Alpine Cabin"/>
                <a:sym typeface="Alpine Cabin"/>
              </a:rPr>
              <a:t>(4) Patel Nisarg Rakeshkumar (B23MT1029)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548933" y="2027215"/>
            <a:ext cx="8857462" cy="11413199"/>
          </a:xfrm>
          <a:custGeom>
            <a:avLst/>
            <a:gdLst/>
            <a:ahLst/>
            <a:cxnLst/>
            <a:rect r="r" b="b" t="t" l="l"/>
            <a:pathLst>
              <a:path h="11413199" w="8857462">
                <a:moveTo>
                  <a:pt x="0" y="0"/>
                </a:moveTo>
                <a:lnTo>
                  <a:pt x="8857462" y="0"/>
                </a:lnTo>
                <a:lnTo>
                  <a:pt x="8857462" y="11413199"/>
                </a:lnTo>
                <a:lnTo>
                  <a:pt x="0" y="11413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515211" y="2248709"/>
            <a:ext cx="5920451" cy="7231085"/>
          </a:xfrm>
          <a:custGeom>
            <a:avLst/>
            <a:gdLst/>
            <a:ahLst/>
            <a:cxnLst/>
            <a:rect r="r" b="b" t="t" l="l"/>
            <a:pathLst>
              <a:path h="7231085" w="5920451">
                <a:moveTo>
                  <a:pt x="0" y="0"/>
                </a:moveTo>
                <a:lnTo>
                  <a:pt x="5920451" y="0"/>
                </a:lnTo>
                <a:lnTo>
                  <a:pt x="5920451" y="7231085"/>
                </a:lnTo>
                <a:lnTo>
                  <a:pt x="0" y="72310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445308" y="1028700"/>
            <a:ext cx="561705" cy="631774"/>
          </a:xfrm>
          <a:custGeom>
            <a:avLst/>
            <a:gdLst/>
            <a:ahLst/>
            <a:cxnLst/>
            <a:rect r="r" b="b" t="t" l="l"/>
            <a:pathLst>
              <a:path h="631774" w="561705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57452" y="1006227"/>
            <a:ext cx="5886548" cy="2888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37"/>
              </a:lnSpc>
            </a:pPr>
            <a:r>
              <a:rPr lang="en-US" sz="7674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Project: INR Price Prediction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57452" y="4723511"/>
            <a:ext cx="9110097" cy="3869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71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Objective: Predict the closing INR (Indian Rupee) price using historical exchange rate data.</a:t>
            </a:r>
          </a:p>
          <a:p>
            <a:pPr algn="just">
              <a:lnSpc>
                <a:spcPts val="3804"/>
              </a:lnSpc>
            </a:pPr>
          </a:p>
          <a:p>
            <a:pPr algn="just">
              <a:lnSpc>
                <a:spcPts val="3804"/>
              </a:lnSpc>
            </a:pPr>
            <a:r>
              <a:rPr lang="en-US" sz="271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Dataset: HistoricalData.csv with fields like Date, Close/Last, Open, High, Low, Volume (not used).</a:t>
            </a:r>
          </a:p>
          <a:p>
            <a:pPr algn="just">
              <a:lnSpc>
                <a:spcPts val="3804"/>
              </a:lnSpc>
            </a:pPr>
          </a:p>
          <a:p>
            <a:pPr algn="just">
              <a:lnSpc>
                <a:spcPts val="3804"/>
              </a:lnSpc>
              <a:spcBef>
                <a:spcPct val="0"/>
              </a:spcBef>
            </a:pPr>
            <a:r>
              <a:rPr lang="en-US" sz="271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Approach: Utilized an LSTM (Long Short-Term Memory) model, suitable for time-series forecasting.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421303" y="787152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87795" y="2626078"/>
            <a:ext cx="8075295" cy="8229600"/>
          </a:xfrm>
          <a:custGeom>
            <a:avLst/>
            <a:gdLst/>
            <a:ahLst/>
            <a:cxnLst/>
            <a:rect r="r" b="b" t="t" l="l"/>
            <a:pathLst>
              <a:path h="8229600" w="8075295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533474">
            <a:off x="-1101020" y="6315689"/>
            <a:ext cx="8074975" cy="2927179"/>
          </a:xfrm>
          <a:custGeom>
            <a:avLst/>
            <a:gdLst/>
            <a:ahLst/>
            <a:cxnLst/>
            <a:rect r="r" b="b" t="t" l="l"/>
            <a:pathLst>
              <a:path h="2927179" w="8074975">
                <a:moveTo>
                  <a:pt x="0" y="0"/>
                </a:moveTo>
                <a:lnTo>
                  <a:pt x="8074976" y="0"/>
                </a:lnTo>
                <a:lnTo>
                  <a:pt x="8074976" y="2927179"/>
                </a:lnTo>
                <a:lnTo>
                  <a:pt x="0" y="29271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971923" y="283210"/>
            <a:ext cx="8529915" cy="1562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1112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71923" y="2193579"/>
            <a:ext cx="9092063" cy="6726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26"/>
              </a:lnSpc>
            </a:pPr>
            <a:r>
              <a:rPr lang="en-US" sz="30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Overview of the Forex Market</a:t>
            </a:r>
          </a:p>
          <a:p>
            <a:pPr algn="just">
              <a:lnSpc>
                <a:spcPts val="4226"/>
              </a:lnSpc>
            </a:pPr>
          </a:p>
          <a:p>
            <a:pPr algn="just">
              <a:lnSpc>
                <a:spcPts val="3666"/>
              </a:lnSpc>
            </a:pPr>
            <a:r>
              <a:rPr lang="en-US" sz="26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Forex market is the largest financial market, with daily trading volumes exceeding $6 trillion.</a:t>
            </a:r>
          </a:p>
          <a:p>
            <a:pPr algn="just">
              <a:lnSpc>
                <a:spcPts val="3666"/>
              </a:lnSpc>
            </a:pPr>
            <a:r>
              <a:rPr lang="en-US" sz="26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INR/USD pair is significant due to trade relations and economic ties between India and the USA.</a:t>
            </a:r>
          </a:p>
          <a:p>
            <a:pPr algn="just">
              <a:lnSpc>
                <a:spcPts val="3666"/>
              </a:lnSpc>
            </a:pPr>
          </a:p>
          <a:p>
            <a:pPr algn="just">
              <a:lnSpc>
                <a:spcPts val="4086"/>
              </a:lnSpc>
            </a:pPr>
            <a:r>
              <a:rPr lang="en-US" sz="29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Importance of Price Prediction</a:t>
            </a:r>
          </a:p>
          <a:p>
            <a:pPr algn="just">
              <a:lnSpc>
                <a:spcPts val="4086"/>
              </a:lnSpc>
            </a:pPr>
          </a:p>
          <a:p>
            <a:pPr algn="just">
              <a:lnSpc>
                <a:spcPts val="3666"/>
              </a:lnSpc>
            </a:pPr>
            <a:r>
              <a:rPr lang="en-US" sz="26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Accurate predictions can aid in investment decisions, risk management, and economic forecasting.</a:t>
            </a:r>
          </a:p>
          <a:p>
            <a:pPr algn="just">
              <a:lnSpc>
                <a:spcPts val="3666"/>
              </a:lnSpc>
            </a:pPr>
            <a:r>
              <a:rPr lang="en-US" sz="26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Traditional methods often struggle with non-linear patterns in financial time series data.</a:t>
            </a:r>
          </a:p>
          <a:p>
            <a:pPr algn="just">
              <a:lnSpc>
                <a:spcPts val="3946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6421303" y="8571420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46792" y="-570255"/>
            <a:ext cx="5910217" cy="5713755"/>
          </a:xfrm>
          <a:custGeom>
            <a:avLst/>
            <a:gdLst/>
            <a:ahLst/>
            <a:cxnLst/>
            <a:rect r="r" b="b" t="t" l="l"/>
            <a:pathLst>
              <a:path h="5713755" w="5910217">
                <a:moveTo>
                  <a:pt x="0" y="0"/>
                </a:moveTo>
                <a:lnTo>
                  <a:pt x="5910217" y="0"/>
                </a:lnTo>
                <a:lnTo>
                  <a:pt x="5910217" y="5713755"/>
                </a:lnTo>
                <a:lnTo>
                  <a:pt x="0" y="57137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51328" y="1939030"/>
            <a:ext cx="6311835" cy="640894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010161" y="281672"/>
            <a:ext cx="6796389" cy="3337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40"/>
              </a:lnSpc>
            </a:pPr>
            <a:r>
              <a:rPr lang="en-US" sz="886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What is LSTM?</a:t>
            </a:r>
          </a:p>
          <a:p>
            <a:pPr algn="l">
              <a:lnSpc>
                <a:spcPts val="824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010161" y="2995134"/>
            <a:ext cx="9904207" cy="6863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86"/>
              </a:lnSpc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Long Short-Term Memory (LSTM) networks are a type of Recurrent Neural Network (RNN) capable of learning long-term dependencies.</a:t>
            </a:r>
          </a:p>
          <a:p>
            <a:pPr algn="just">
              <a:lnSpc>
                <a:spcPts val="3386"/>
              </a:lnSpc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Key Components of LSTM</a:t>
            </a:r>
          </a:p>
          <a:p>
            <a:pPr algn="just">
              <a:lnSpc>
                <a:spcPts val="3386"/>
              </a:lnSpc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Forget Gate: Decides what information to discard from the cell state.</a:t>
            </a:r>
          </a:p>
          <a:p>
            <a:pPr algn="just">
              <a:lnSpc>
                <a:spcPts val="3386"/>
              </a:lnSpc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Input Gate: Determines what new information to store in the cell state.</a:t>
            </a:r>
          </a:p>
          <a:p>
            <a:pPr algn="just">
              <a:lnSpc>
                <a:spcPts val="3386"/>
              </a:lnSpc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Output Gate: Controls what information to output from the cell state.</a:t>
            </a:r>
          </a:p>
          <a:p>
            <a:pPr algn="just">
              <a:lnSpc>
                <a:spcPts val="3386"/>
              </a:lnSpc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Advantages of LSTM</a:t>
            </a:r>
          </a:p>
          <a:p>
            <a:pPr algn="just">
              <a:lnSpc>
                <a:spcPts val="3386"/>
              </a:lnSpc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Effective in capturing temporal dependencies in time series data.</a:t>
            </a:r>
          </a:p>
          <a:p>
            <a:pPr algn="just">
              <a:lnSpc>
                <a:spcPts val="3386"/>
              </a:lnSpc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Reduces the vanishing gradient problem common in standard RNNs.</a:t>
            </a:r>
          </a:p>
          <a:p>
            <a:pPr algn="just">
              <a:lnSpc>
                <a:spcPts val="338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444" r="-10809" b="-1604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16279" y="-460097"/>
            <a:ext cx="3362077" cy="3324253"/>
          </a:xfrm>
          <a:custGeom>
            <a:avLst/>
            <a:gdLst/>
            <a:ahLst/>
            <a:cxnLst/>
            <a:rect r="r" b="b" t="t" l="l"/>
            <a:pathLst>
              <a:path h="3324253" w="3362077">
                <a:moveTo>
                  <a:pt x="0" y="0"/>
                </a:moveTo>
                <a:lnTo>
                  <a:pt x="3362077" y="0"/>
                </a:lnTo>
                <a:lnTo>
                  <a:pt x="3362077" y="3324253"/>
                </a:lnTo>
                <a:lnTo>
                  <a:pt x="0" y="3324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22283" y="3298950"/>
            <a:ext cx="7149522" cy="8639906"/>
          </a:xfrm>
          <a:custGeom>
            <a:avLst/>
            <a:gdLst/>
            <a:ahLst/>
            <a:cxnLst/>
            <a:rect r="r" b="b" t="t" l="l"/>
            <a:pathLst>
              <a:path h="8639906" w="7149522">
                <a:moveTo>
                  <a:pt x="0" y="0"/>
                </a:moveTo>
                <a:lnTo>
                  <a:pt x="7149522" y="0"/>
                </a:lnTo>
                <a:lnTo>
                  <a:pt x="7149522" y="8639906"/>
                </a:lnTo>
                <a:lnTo>
                  <a:pt x="0" y="86399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227165" y="403034"/>
            <a:ext cx="9450376" cy="1345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38"/>
              </a:lnSpc>
            </a:pPr>
            <a:r>
              <a:rPr lang="en-US" sz="9503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Data Collection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27165" y="2304581"/>
            <a:ext cx="12870361" cy="7452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68"/>
              </a:lnSpc>
            </a:pPr>
            <a:r>
              <a:rPr lang="en-US" sz="24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Historical exchange rates of INR/USD sourced from Yahoo Finance or a similar API.</a:t>
            </a:r>
          </a:p>
          <a:p>
            <a:pPr algn="just">
              <a:lnSpc>
                <a:spcPts val="3468"/>
              </a:lnSpc>
            </a:pPr>
            <a:r>
              <a:rPr lang="en-US" sz="24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Time Period</a:t>
            </a:r>
          </a:p>
          <a:p>
            <a:pPr algn="just">
              <a:lnSpc>
                <a:spcPts val="3468"/>
              </a:lnSpc>
            </a:pPr>
            <a:r>
              <a:rPr lang="en-US" sz="24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collected from August 2010 to August 2020, providing a robust sample for training and testing.</a:t>
            </a:r>
          </a:p>
          <a:p>
            <a:pPr algn="just">
              <a:lnSpc>
                <a:spcPts val="3468"/>
              </a:lnSpc>
            </a:pPr>
            <a:r>
              <a:rPr lang="en-US" sz="24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Features</a:t>
            </a:r>
          </a:p>
          <a:p>
            <a:pPr algn="just">
              <a:lnSpc>
                <a:spcPts val="3468"/>
              </a:lnSpc>
            </a:pPr>
            <a:r>
              <a:rPr lang="en-US" sz="24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Daily closing prices, volume, and possibly other economic indicators (e.g., interest rates, inflation).</a:t>
            </a:r>
          </a:p>
          <a:p>
            <a:pPr algn="just">
              <a:lnSpc>
                <a:spcPts val="3468"/>
              </a:lnSpc>
            </a:pPr>
            <a:r>
              <a:rPr lang="en-US" sz="24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just">
              <a:lnSpc>
                <a:spcPts val="3468"/>
              </a:lnSpc>
            </a:pPr>
            <a:r>
              <a:rPr lang="en-US" sz="24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Cleaning</a:t>
            </a:r>
          </a:p>
          <a:p>
            <a:pPr algn="just">
              <a:lnSpc>
                <a:spcPts val="3468"/>
              </a:lnSpc>
            </a:pPr>
          </a:p>
          <a:p>
            <a:pPr algn="just">
              <a:lnSpc>
                <a:spcPts val="3468"/>
              </a:lnSpc>
            </a:pPr>
            <a:r>
              <a:rPr lang="en-US" sz="24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Handling missing values: Imputation or removal.</a:t>
            </a:r>
          </a:p>
          <a:p>
            <a:pPr algn="just">
              <a:lnSpc>
                <a:spcPts val="3468"/>
              </a:lnSpc>
            </a:pPr>
            <a:r>
              <a:rPr lang="en-US" sz="24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Ensuring data consistency and integrity.</a:t>
            </a:r>
          </a:p>
          <a:p>
            <a:pPr algn="just">
              <a:lnSpc>
                <a:spcPts val="3468"/>
              </a:lnSpc>
            </a:pPr>
            <a:r>
              <a:rPr lang="en-US" sz="24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Normalization</a:t>
            </a:r>
          </a:p>
          <a:p>
            <a:pPr algn="just">
              <a:lnSpc>
                <a:spcPts val="3468"/>
              </a:lnSpc>
            </a:pPr>
          </a:p>
          <a:p>
            <a:pPr algn="just">
              <a:lnSpc>
                <a:spcPts val="3468"/>
              </a:lnSpc>
            </a:pPr>
            <a:r>
              <a:rPr lang="en-US" sz="24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 Min-Max scaling to normalize the data to a range of [0, 1] to improve model performance.</a:t>
            </a:r>
          </a:p>
          <a:p>
            <a:pPr algn="just">
              <a:lnSpc>
                <a:spcPts val="3468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3612644" y="7882264"/>
            <a:ext cx="2318608" cy="2292524"/>
          </a:xfrm>
          <a:custGeom>
            <a:avLst/>
            <a:gdLst/>
            <a:ahLst/>
            <a:cxnLst/>
            <a:rect r="r" b="b" t="t" l="l"/>
            <a:pathLst>
              <a:path h="2292524" w="2318608">
                <a:moveTo>
                  <a:pt x="0" y="0"/>
                </a:moveTo>
                <a:lnTo>
                  <a:pt x="2318608" y="0"/>
                </a:lnTo>
                <a:lnTo>
                  <a:pt x="2318608" y="2292523"/>
                </a:lnTo>
                <a:lnTo>
                  <a:pt x="0" y="22925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0E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22844" y="84168"/>
            <a:ext cx="10170379" cy="1442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88"/>
              </a:lnSpc>
              <a:spcBef>
                <a:spcPct val="0"/>
              </a:spcBef>
            </a:pPr>
            <a:r>
              <a:rPr lang="en-US" b="true" sz="7706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LSTM Model Structure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22844" y="1606212"/>
            <a:ext cx="17280815" cy="8454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3"/>
              </a:lnSpc>
              <a:spcBef>
                <a:spcPct val="0"/>
              </a:spcBef>
            </a:pPr>
            <a:r>
              <a:rPr lang="en-US" b="true" sz="2788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Your input Layer: Accepts the normalized time series data.</a:t>
            </a:r>
          </a:p>
          <a:p>
            <a:pPr algn="ctr">
              <a:lnSpc>
                <a:spcPts val="3903"/>
              </a:lnSpc>
              <a:spcBef>
                <a:spcPct val="0"/>
              </a:spcBef>
            </a:pPr>
            <a:r>
              <a:rPr lang="en-US" b="true" sz="2788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LSTM Layers: Stacked LSTM layers to capture complex patterns.</a:t>
            </a:r>
          </a:p>
          <a:p>
            <a:pPr algn="ctr">
              <a:lnSpc>
                <a:spcPts val="3903"/>
              </a:lnSpc>
              <a:spcBef>
                <a:spcPct val="0"/>
              </a:spcBef>
            </a:pPr>
            <a:r>
              <a:rPr lang="en-US" b="true" sz="2788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Dropout Layers: To prevent overfitting by randomly dropping units during training.</a:t>
            </a:r>
          </a:p>
          <a:p>
            <a:pPr algn="ctr">
              <a:lnSpc>
                <a:spcPts val="3903"/>
              </a:lnSpc>
              <a:spcBef>
                <a:spcPct val="0"/>
              </a:spcBef>
            </a:pPr>
            <a:r>
              <a:rPr lang="en-US" b="true" sz="2788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Output Layer: A dense layer with a single neuron for regression output (predicted price).</a:t>
            </a:r>
          </a:p>
          <a:p>
            <a:pPr algn="ctr">
              <a:lnSpc>
                <a:spcPts val="3903"/>
              </a:lnSpc>
              <a:spcBef>
                <a:spcPct val="0"/>
              </a:spcBef>
            </a:pPr>
            <a:r>
              <a:rPr lang="en-US" b="true" sz="2788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Hyperparameters</a:t>
            </a:r>
          </a:p>
          <a:p>
            <a:pPr algn="ctr">
              <a:lnSpc>
                <a:spcPts val="3903"/>
              </a:lnSpc>
              <a:spcBef>
                <a:spcPct val="0"/>
              </a:spcBef>
            </a:pPr>
          </a:p>
          <a:p>
            <a:pPr algn="ctr">
              <a:lnSpc>
                <a:spcPts val="3903"/>
              </a:lnSpc>
              <a:spcBef>
                <a:spcPct val="0"/>
              </a:spcBef>
            </a:pPr>
            <a:r>
              <a:rPr lang="en-US" b="true" sz="2788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Learning Rate: Set to 0.001 for optimal convergence.</a:t>
            </a:r>
          </a:p>
          <a:p>
            <a:pPr algn="ctr">
              <a:lnSpc>
                <a:spcPts val="3903"/>
              </a:lnSpc>
              <a:spcBef>
                <a:spcPct val="0"/>
              </a:spcBef>
            </a:pPr>
            <a:r>
              <a:rPr lang="en-US" b="true" sz="2788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Batch Size: Typically 32 or 64 for efficient training.</a:t>
            </a:r>
          </a:p>
          <a:p>
            <a:pPr algn="ctr">
              <a:lnSpc>
                <a:spcPts val="3903"/>
              </a:lnSpc>
              <a:spcBef>
                <a:spcPct val="0"/>
              </a:spcBef>
            </a:pPr>
            <a:r>
              <a:rPr lang="en-US" b="true" sz="2788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Epochs: Number of iterations (e.g., 100) through the training dataset.</a:t>
            </a:r>
          </a:p>
          <a:p>
            <a:pPr algn="ctr">
              <a:lnSpc>
                <a:spcPts val="3903"/>
              </a:lnSpc>
              <a:spcBef>
                <a:spcPct val="0"/>
              </a:spcBef>
            </a:pPr>
          </a:p>
          <a:p>
            <a:pPr algn="ctr">
              <a:lnSpc>
                <a:spcPts val="3903"/>
              </a:lnSpc>
              <a:spcBef>
                <a:spcPct val="0"/>
              </a:spcBef>
            </a:pPr>
            <a:r>
              <a:rPr lang="en-US" b="true" sz="2788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Training Process</a:t>
            </a:r>
          </a:p>
          <a:p>
            <a:pPr algn="ctr">
              <a:lnSpc>
                <a:spcPts val="3903"/>
              </a:lnSpc>
              <a:spcBef>
                <a:spcPct val="0"/>
              </a:spcBef>
            </a:pPr>
            <a:r>
              <a:rPr lang="en-US" b="true" sz="2788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Use of early stopping based on validation loss to prevent overfitting.</a:t>
            </a:r>
          </a:p>
          <a:p>
            <a:pPr algn="ctr">
              <a:lnSpc>
                <a:spcPts val="3903"/>
              </a:lnSpc>
              <a:spcBef>
                <a:spcPct val="0"/>
              </a:spcBef>
            </a:pPr>
            <a:r>
              <a:rPr lang="en-US" b="true" sz="2788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Loss function: Mean Squared Error (MSE) to quantify prediction error.</a:t>
            </a:r>
          </a:p>
          <a:p>
            <a:pPr algn="ctr">
              <a:lnSpc>
                <a:spcPts val="3903"/>
              </a:lnSpc>
              <a:spcBef>
                <a:spcPct val="0"/>
              </a:spcBef>
            </a:pPr>
            <a:r>
              <a:rPr lang="en-US" b="true" sz="2788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Performance Metrics</a:t>
            </a:r>
          </a:p>
          <a:p>
            <a:pPr algn="ctr">
              <a:lnSpc>
                <a:spcPts val="3903"/>
              </a:lnSpc>
              <a:spcBef>
                <a:spcPct val="0"/>
              </a:spcBef>
            </a:pPr>
            <a:r>
              <a:rPr lang="en-US" b="true" sz="2788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R² Score: Indicates the proportion of variance explained by the model.</a:t>
            </a:r>
          </a:p>
          <a:p>
            <a:pPr algn="ctr">
              <a:lnSpc>
                <a:spcPts val="3903"/>
              </a:lnSpc>
              <a:spcBef>
                <a:spcPct val="0"/>
              </a:spcBef>
            </a:pPr>
            <a:r>
              <a:rPr lang="en-US" b="true" sz="2788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Root Mean Squared Error (RMSE): Measures the average magnitude of the errors.</a:t>
            </a:r>
          </a:p>
          <a:p>
            <a:pPr algn="ctr">
              <a:lnSpc>
                <a:spcPts val="3903"/>
              </a:lnSpc>
              <a:spcBef>
                <a:spcPct val="0"/>
              </a:spcBef>
            </a:pPr>
            <a:r>
              <a:rPr lang="en-US" b="true" sz="2788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Mean Absolute Error (MAE): Average of absolute differences between predicted and actual values.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0E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9820" y="-124519"/>
            <a:ext cx="4749630" cy="1666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90"/>
              </a:lnSpc>
              <a:spcBef>
                <a:spcPct val="0"/>
              </a:spcBef>
            </a:pPr>
            <a:r>
              <a:rPr lang="en-US" b="true" sz="8922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RESULTS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1484530"/>
            <a:ext cx="17614975" cy="8713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6"/>
              </a:lnSpc>
            </a:pPr>
            <a:r>
              <a:rPr lang="en-US" sz="293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Include graphs comparing predicted vs. actual INR/USD prices.</a:t>
            </a:r>
          </a:p>
          <a:p>
            <a:pPr algn="ctr">
              <a:lnSpc>
                <a:spcPts val="4106"/>
              </a:lnSpc>
            </a:pPr>
            <a:r>
              <a:rPr lang="en-US" sz="293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Highlight significant trends captured by the LSTM model.</a:t>
            </a:r>
          </a:p>
          <a:p>
            <a:pPr algn="ctr">
              <a:lnSpc>
                <a:spcPts val="4106"/>
              </a:lnSpc>
            </a:pPr>
            <a:r>
              <a:rPr lang="en-US" sz="293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Key Findings</a:t>
            </a:r>
          </a:p>
          <a:p>
            <a:pPr algn="ctr">
              <a:lnSpc>
                <a:spcPts val="4106"/>
              </a:lnSpc>
            </a:pPr>
          </a:p>
          <a:p>
            <a:pPr algn="ctr">
              <a:lnSpc>
                <a:spcPts val="4106"/>
              </a:lnSpc>
            </a:pPr>
            <a:r>
              <a:rPr lang="en-US" sz="293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LSTM model effectively captures price movements and trends.</a:t>
            </a:r>
          </a:p>
          <a:p>
            <a:pPr algn="ctr">
              <a:lnSpc>
                <a:spcPts val="4106"/>
              </a:lnSpc>
            </a:pPr>
            <a:r>
              <a:rPr lang="en-US" sz="293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Performance metrics indicate a high level of accuracy compared to traditional forecasting methods.</a:t>
            </a:r>
          </a:p>
          <a:p>
            <a:pPr algn="ctr">
              <a:lnSpc>
                <a:spcPts val="4106"/>
              </a:lnSpc>
            </a:pPr>
            <a:r>
              <a:rPr lang="en-US" sz="293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Slide 9: Conclusion and Future Work</a:t>
            </a:r>
          </a:p>
          <a:p>
            <a:pPr algn="ctr">
              <a:lnSpc>
                <a:spcPts val="4106"/>
              </a:lnSpc>
            </a:pPr>
            <a:r>
              <a:rPr lang="en-US" sz="293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Summary of Findings</a:t>
            </a:r>
          </a:p>
          <a:p>
            <a:pPr algn="ctr">
              <a:lnSpc>
                <a:spcPts val="4106"/>
              </a:lnSpc>
            </a:pPr>
          </a:p>
          <a:p>
            <a:pPr algn="ctr">
              <a:lnSpc>
                <a:spcPts val="4106"/>
              </a:lnSpc>
            </a:pPr>
            <a:r>
              <a:rPr lang="en-US" sz="293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LSTM model demonstrates strong predictive capabilities for INR/USD exchange rates.</a:t>
            </a:r>
          </a:p>
          <a:p>
            <a:pPr algn="ctr">
              <a:lnSpc>
                <a:spcPts val="4106"/>
              </a:lnSpc>
            </a:pPr>
            <a:r>
              <a:rPr lang="en-US" sz="293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Successful in capturing non-linear patterns and temporal dependencies.</a:t>
            </a:r>
          </a:p>
          <a:p>
            <a:pPr algn="ctr">
              <a:lnSpc>
                <a:spcPts val="4106"/>
              </a:lnSpc>
            </a:pPr>
            <a:r>
              <a:rPr lang="en-US" sz="293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Future Work</a:t>
            </a:r>
          </a:p>
          <a:p>
            <a:pPr algn="ctr">
              <a:lnSpc>
                <a:spcPts val="4106"/>
              </a:lnSpc>
            </a:pPr>
          </a:p>
          <a:p>
            <a:pPr algn="ctr">
              <a:lnSpc>
                <a:spcPts val="4106"/>
              </a:lnSpc>
            </a:pPr>
            <a:r>
              <a:rPr lang="en-US" sz="293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Explore hybrid models (e.g., CNN-LSTM) for improved accuracy.</a:t>
            </a:r>
          </a:p>
          <a:p>
            <a:pPr algn="ctr">
              <a:lnSpc>
                <a:spcPts val="4106"/>
              </a:lnSpc>
            </a:pPr>
            <a:r>
              <a:rPr lang="en-US" sz="293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Incorporate additional features such as macroeconomic indicators for enhanced predictions.</a:t>
            </a:r>
          </a:p>
          <a:p>
            <a:pPr algn="ctr">
              <a:lnSpc>
                <a:spcPts val="4106"/>
              </a:lnSpc>
            </a:pPr>
            <a:r>
              <a:rPr lang="en-US" sz="293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Test the model on other currency pairs for broader applicability.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37543" y="409815"/>
            <a:ext cx="7315200" cy="1077329"/>
          </a:xfrm>
          <a:custGeom>
            <a:avLst/>
            <a:gdLst/>
            <a:ahLst/>
            <a:cxnLst/>
            <a:rect r="r" b="b" t="t" l="l"/>
            <a:pathLst>
              <a:path h="1077329" w="7315200">
                <a:moveTo>
                  <a:pt x="0" y="0"/>
                </a:moveTo>
                <a:lnTo>
                  <a:pt x="7315200" y="0"/>
                </a:lnTo>
                <a:lnTo>
                  <a:pt x="7315200" y="1077330"/>
                </a:lnTo>
                <a:lnTo>
                  <a:pt x="0" y="107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17060" y="4302440"/>
            <a:ext cx="9253880" cy="1562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b="true" sz="1112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DAGVoYR3WjQ</dc:identifier>
  <dcterms:modified xsi:type="dcterms:W3CDTF">2011-08-01T06:04:30Z</dcterms:modified>
  <cp:revision>1</cp:revision>
  <dc:title>Purple Futuristic Modern Artificial Intelligence Project Presentation</dc:title>
</cp:coreProperties>
</file>